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9" r:id="rId4"/>
    <p:sldId id="260" r:id="rId5"/>
    <p:sldId id="270" r:id="rId6"/>
    <p:sldId id="261" r:id="rId7"/>
    <p:sldId id="262" r:id="rId8"/>
    <p:sldId id="263" r:id="rId9"/>
    <p:sldId id="268" r:id="rId10"/>
    <p:sldId id="269" r:id="rId11"/>
    <p:sldId id="264" r:id="rId12"/>
    <p:sldId id="271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37E13-6DDE-4563-8ACB-63BD81658077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8C046-4A61-4DC5-9C62-1DDDE3928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753D68-2F1B-4FF4-AC5E-FE1164C965A4}" type="datetimeFigureOut">
              <a:rPr lang="en-US" smtClean="0"/>
              <a:t>9/11/2012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7DDB19-4680-4642-9069-566D29DB497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7DDB19-4680-4642-9069-566D29DB4971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68898-C519-461A-8FC7-2C3293176708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08C66-E1AB-4C01-9209-4815C1C5AD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68898-C519-461A-8FC7-2C3293176708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08C66-E1AB-4C01-9209-4815C1C5AD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68898-C519-461A-8FC7-2C3293176708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08C66-E1AB-4C01-9209-4815C1C5AD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68898-C519-461A-8FC7-2C3293176708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08C66-E1AB-4C01-9209-4815C1C5AD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68898-C519-461A-8FC7-2C3293176708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08C66-E1AB-4C01-9209-4815C1C5AD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68898-C519-461A-8FC7-2C3293176708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08C66-E1AB-4C01-9209-4815C1C5AD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68898-C519-461A-8FC7-2C3293176708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08C66-E1AB-4C01-9209-4815C1C5AD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68898-C519-461A-8FC7-2C3293176708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08C66-E1AB-4C01-9209-4815C1C5AD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68898-C519-461A-8FC7-2C3293176708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08C66-E1AB-4C01-9209-4815C1C5AD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68898-C519-461A-8FC7-2C3293176708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08C66-E1AB-4C01-9209-4815C1C5AD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68898-C519-461A-8FC7-2C3293176708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08C66-E1AB-4C01-9209-4815C1C5AD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68898-C519-461A-8FC7-2C3293176708}" type="datetimeFigureOut">
              <a:rPr lang="en-US" smtClean="0"/>
              <a:pPr/>
              <a:t>9/11/2012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08C66-E1AB-4C01-9209-4815C1C5ADE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9201"/>
            <a:ext cx="7772400" cy="2133599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Chapter 2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Section 2-1: Conditional Statements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2.01  Use logic and deductive reasoning to draw conclusions, and solve problems.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Writing an Indirect Proof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Step 1</a:t>
            </a:r>
            <a:r>
              <a:rPr lang="en-US" dirty="0" smtClean="0"/>
              <a:t>:  State as a temporary assumption the opposite (negation) of what you want to prove</a:t>
            </a:r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Step 2</a:t>
            </a:r>
            <a:r>
              <a:rPr lang="en-US" dirty="0" smtClean="0"/>
              <a:t>:  Show that this temporary assumption leads to a contradiction.</a:t>
            </a:r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Step 3</a:t>
            </a:r>
            <a:r>
              <a:rPr lang="en-US" dirty="0" smtClean="0"/>
              <a:t>:  Conclude that the temporary assumption must be false and that what you want to prove must be true.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counterexample?</a:t>
            </a:r>
          </a:p>
          <a:p>
            <a:endParaRPr lang="en-US" dirty="0"/>
          </a:p>
          <a:p>
            <a:r>
              <a:rPr lang="en-US" dirty="0" smtClean="0"/>
              <a:t>What are the 5 Postulates?</a:t>
            </a:r>
          </a:p>
          <a:p>
            <a:endParaRPr lang="en-US" dirty="0"/>
          </a:p>
          <a:p>
            <a:r>
              <a:rPr lang="en-US" dirty="0" smtClean="0"/>
              <a:t>What are the 3 basic theorems?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Practice 5-5 </a:t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b="1" smtClean="0">
                <a:solidFill>
                  <a:schemeClr val="accent2">
                    <a:lumMod val="75000"/>
                  </a:schemeClr>
                </a:solidFill>
              </a:rPr>
              <a:t>Practice </a:t>
            </a:r>
            <a:r>
              <a:rPr lang="en-US" b="1" smtClean="0">
                <a:solidFill>
                  <a:schemeClr val="accent2">
                    <a:lumMod val="75000"/>
                  </a:schemeClr>
                </a:solidFill>
              </a:rPr>
              <a:t>2-2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Essential Questions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AutoNum type="arabicParenR"/>
            </a:pPr>
            <a:r>
              <a:rPr lang="en-US" dirty="0" smtClean="0"/>
              <a:t>How </a:t>
            </a:r>
            <a:r>
              <a:rPr lang="en-US" dirty="0"/>
              <a:t>do you write a conditional statement in if-then form</a:t>
            </a:r>
            <a:r>
              <a:rPr lang="en-US" dirty="0" smtClean="0"/>
              <a:t>?</a:t>
            </a:r>
          </a:p>
          <a:p>
            <a:pPr marL="514350" indent="-514350">
              <a:buAutoNum type="arabicParenR" startAt="2"/>
            </a:pPr>
            <a:r>
              <a:rPr lang="en-US" dirty="0" smtClean="0"/>
              <a:t>How </a:t>
            </a:r>
            <a:r>
              <a:rPr lang="en-US" dirty="0"/>
              <a:t>are the converse, inverse, and contrapositive related to the conditional</a:t>
            </a:r>
            <a:r>
              <a:rPr lang="en-US" dirty="0" smtClean="0"/>
              <a:t>?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conditional (statement)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en-US" dirty="0" smtClean="0">
                <a:solidFill>
                  <a:srgbClr val="7030A0"/>
                </a:solidFill>
              </a:rPr>
              <a:t>an </a:t>
            </a:r>
            <a:r>
              <a:rPr lang="en-US" dirty="0">
                <a:solidFill>
                  <a:srgbClr val="7030A0"/>
                </a:solidFill>
              </a:rPr>
              <a:t>if-then </a:t>
            </a:r>
            <a:r>
              <a:rPr lang="en-US" dirty="0" smtClean="0">
                <a:solidFill>
                  <a:srgbClr val="7030A0"/>
                </a:solidFill>
              </a:rPr>
              <a:t>statement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p </a:t>
            </a:r>
            <a:r>
              <a:rPr lang="en-US" dirty="0"/>
              <a:t>is the </a:t>
            </a:r>
            <a:r>
              <a:rPr lang="en-US" dirty="0">
                <a:solidFill>
                  <a:srgbClr val="7030A0"/>
                </a:solidFill>
              </a:rPr>
              <a:t>hypothesis</a:t>
            </a:r>
            <a:r>
              <a:rPr lang="en-US" dirty="0"/>
              <a:t>, q is the </a:t>
            </a:r>
            <a:r>
              <a:rPr lang="en-US" dirty="0" smtClean="0">
                <a:solidFill>
                  <a:srgbClr val="7030A0"/>
                </a:solidFill>
              </a:rPr>
              <a:t>conclusion</a:t>
            </a:r>
          </a:p>
          <a:p>
            <a:pPr>
              <a:buNone/>
            </a:pPr>
            <a:r>
              <a:rPr lang="en-US" dirty="0" smtClean="0"/>
              <a:t>       If </a:t>
            </a:r>
            <a:r>
              <a:rPr lang="en-US" dirty="0"/>
              <a:t>p, then q.		</a:t>
            </a:r>
          </a:p>
          <a:p>
            <a:pPr>
              <a:buNone/>
            </a:pPr>
            <a:r>
              <a:rPr lang="en-US" dirty="0"/>
              <a:t>       p implies q.</a:t>
            </a:r>
          </a:p>
          <a:p>
            <a:pPr>
              <a:buNone/>
            </a:pPr>
            <a:r>
              <a:rPr lang="en-US" dirty="0"/>
              <a:t>       p only if q.</a:t>
            </a:r>
          </a:p>
          <a:p>
            <a:pPr>
              <a:buNone/>
            </a:pPr>
            <a:r>
              <a:rPr lang="en-US" dirty="0" smtClean="0"/>
              <a:t>      </a:t>
            </a:r>
            <a:r>
              <a:rPr lang="en-US" dirty="0"/>
              <a:t>q if p.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converse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 </a:t>
            </a:r>
            <a:r>
              <a:rPr lang="en-US" dirty="0"/>
              <a:t>statement in which the hypothesis and conclusion are interchanged.</a:t>
            </a:r>
          </a:p>
          <a:p>
            <a:pPr>
              <a:buNone/>
            </a:pPr>
            <a:r>
              <a:rPr lang="en-US" dirty="0" smtClean="0"/>
              <a:t>    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</a:t>
            </a:r>
            <a:r>
              <a:rPr lang="en-US" dirty="0" smtClean="0">
                <a:solidFill>
                  <a:srgbClr val="7030A0"/>
                </a:solidFill>
              </a:rPr>
              <a:t>Conditional</a:t>
            </a:r>
            <a:r>
              <a:rPr lang="en-US" dirty="0">
                <a:solidFill>
                  <a:srgbClr val="7030A0"/>
                </a:solidFill>
              </a:rPr>
              <a:t>:</a:t>
            </a:r>
            <a:r>
              <a:rPr lang="en-US" dirty="0"/>
              <a:t>  If p, then q.</a:t>
            </a:r>
          </a:p>
          <a:p>
            <a:pPr>
              <a:buNone/>
            </a:pPr>
            <a:r>
              <a:rPr lang="en-US" dirty="0" smtClean="0"/>
              <a:t>           </a:t>
            </a:r>
            <a:r>
              <a:rPr lang="en-US" dirty="0">
                <a:solidFill>
                  <a:srgbClr val="7030A0"/>
                </a:solidFill>
              </a:rPr>
              <a:t>Converse: </a:t>
            </a:r>
            <a:r>
              <a:rPr lang="en-US" dirty="0" smtClean="0">
                <a:solidFill>
                  <a:srgbClr val="7030A0"/>
                </a:solidFill>
              </a:rPr>
              <a:t>     </a:t>
            </a:r>
            <a:r>
              <a:rPr lang="en-US" dirty="0"/>
              <a:t>If q, then p.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negation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the negation of a statement has the opposite meaning of the original statement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Ex:  stmt.  The angle is obtuse.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       negation:  The angle is not obtuse.</a:t>
            </a:r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inverse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If </a:t>
            </a:r>
            <a:r>
              <a:rPr lang="en-US" dirty="0"/>
              <a:t>not p, then not q.</a:t>
            </a:r>
          </a:p>
          <a:p>
            <a:pPr>
              <a:buNone/>
            </a:pPr>
            <a:r>
              <a:rPr lang="en-US" dirty="0" smtClean="0"/>
              <a:t>      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(</a:t>
            </a:r>
            <a:r>
              <a:rPr lang="en-US" dirty="0"/>
              <a:t>A negation of the conditional statement.)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contrapositive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If </a:t>
            </a:r>
            <a:r>
              <a:rPr lang="en-US" dirty="0"/>
              <a:t>not q, then not p.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truth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The </a:t>
            </a:r>
            <a:r>
              <a:rPr lang="en-US" dirty="0"/>
              <a:t>truth value of a conditional statement is a function of the truth values of its hypothesis and its conclusions. </a:t>
            </a: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>
                <a:solidFill>
                  <a:srgbClr val="7030A0"/>
                </a:solidFill>
              </a:rPr>
              <a:t>The only way a conditional can be false is if its hypothesis is true and its conclusion is false.  </a:t>
            </a:r>
            <a:endParaRPr lang="en-US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This </a:t>
            </a:r>
            <a:r>
              <a:rPr lang="en-US" dirty="0"/>
              <a:t>fact forms the basis for using a counterexample to disprove a conjecture.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Indirect Reasoning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All possibilities are considered and then all but one are proved false.  The remaining possibility must be true.</a:t>
            </a:r>
          </a:p>
          <a:p>
            <a:pPr>
              <a:buNone/>
            </a:pPr>
            <a:r>
              <a:rPr lang="en-US" dirty="0" smtClean="0"/>
              <a:t>                 </a:t>
            </a:r>
            <a:r>
              <a:rPr lang="en-US" sz="6000" dirty="0" smtClean="0">
                <a:solidFill>
                  <a:srgbClr val="FF0000"/>
                </a:solidFill>
              </a:rPr>
              <a:t>Indirect Proof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 proof involving indirect reasoning;  often in the proof, a statement and its negation are the only possibilities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349</Words>
  <Application>Microsoft Office PowerPoint</Application>
  <PresentationFormat>On-screen Show (4:3)</PresentationFormat>
  <Paragraphs>52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Chapter 2 Section 2-1: Conditional Statements</vt:lpstr>
      <vt:lpstr>Essential Questions</vt:lpstr>
      <vt:lpstr>conditional (statement)</vt:lpstr>
      <vt:lpstr>converse</vt:lpstr>
      <vt:lpstr>negation</vt:lpstr>
      <vt:lpstr>inverse</vt:lpstr>
      <vt:lpstr>contrapositive</vt:lpstr>
      <vt:lpstr>truth value</vt:lpstr>
      <vt:lpstr>Indirect Reasoning</vt:lpstr>
      <vt:lpstr>Writing an Indirect Proof</vt:lpstr>
      <vt:lpstr>Review</vt:lpstr>
      <vt:lpstr>Practice 5-5  Practice 2-2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kimberly sharkey</dc:creator>
  <cp:lastModifiedBy>kimberly sharkey</cp:lastModifiedBy>
  <cp:revision>17</cp:revision>
  <dcterms:created xsi:type="dcterms:W3CDTF">2010-02-03T17:04:36Z</dcterms:created>
  <dcterms:modified xsi:type="dcterms:W3CDTF">2012-09-11T18:19:36Z</dcterms:modified>
</cp:coreProperties>
</file>